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</p:sldMasterIdLst>
  <p:notesMasterIdLst>
    <p:notesMasterId r:id="rId15"/>
  </p:notesMasterIdLst>
  <p:sldIdLst>
    <p:sldId id="256" r:id="rId2"/>
    <p:sldId id="266" r:id="rId3"/>
    <p:sldId id="267" r:id="rId4"/>
    <p:sldId id="268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9" r:id="rId13"/>
    <p:sldId id="270" r:id="rId14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54" autoAdjust="0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42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7825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5/9/2024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42919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5/9/2024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30784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5/9/2024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53153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6000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5/9/2024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90746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5/9/2024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65295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5/9/2024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29355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5/9/2024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69874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5/9/2024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06208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5/9/2024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94896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5/9/2024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44887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5/9/2024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73304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5/9/2024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075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88323"/>
            <a:ext cx="7477601" cy="28746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Exploring McDonald's Pasta Potential</a:t>
            </a:r>
            <a:endParaRPr lang="en-US" sz="6036" dirty="0"/>
          </a:p>
        </p:txBody>
      </p:sp>
      <p:sp>
        <p:nvSpPr>
          <p:cNvPr id="6" name="Text 3"/>
          <p:cNvSpPr/>
          <p:nvPr/>
        </p:nvSpPr>
        <p:spPr>
          <a:xfrm>
            <a:off x="833199" y="3396223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 McDonald's explores expanding its menu to include pasta dishes, we'll dive into the perspectives of potential customers to uncover insights that can shape this new culinary direction.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299686" y="4712340"/>
            <a:ext cx="1787485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983670" y="5469373"/>
            <a:ext cx="7477601" cy="23920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GB" sz="1800" i="1" cap="non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Meera</a:t>
            </a:r>
            <a:r>
              <a:rPr lang="en-GB" sz="1800" i="1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i="1" cap="non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Palanivel</a:t>
            </a:r>
            <a:endParaRPr lang="en-GB" sz="1800" i="1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Sasi</a:t>
            </a:r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Kumar</a:t>
            </a:r>
          </a:p>
          <a:p>
            <a:pPr marL="342900" indent="-342900">
              <a:buFont typeface="+mj-lt"/>
              <a:buAutoNum type="arabicPeriod"/>
            </a:pPr>
            <a:r>
              <a:rPr lang="en-GB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Praveena</a:t>
            </a:r>
            <a:r>
              <a:rPr lang="en-GB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Venu</a:t>
            </a:r>
            <a:endParaRPr lang="en-GB" sz="1800" i="1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GB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Niyati</a:t>
            </a:r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Mudliar</a:t>
            </a:r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GB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GB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Abhishu</a:t>
            </a:r>
            <a:r>
              <a:rPr lang="en-GB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Tailor</a:t>
            </a:r>
            <a:endParaRPr lang="en-GB" sz="1800" i="1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GB" sz="1800" i="1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Nithin</a:t>
            </a:r>
            <a:r>
              <a:rPr lang="en-GB" sz="1800" i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Thomas 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GB" sz="1800" i="1" cap="non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Aravind</a:t>
            </a:r>
            <a:r>
              <a:rPr lang="en-GB" sz="1800" i="1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i="1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Chintalapudi</a:t>
            </a:r>
            <a:endParaRPr lang="en-GB" sz="1800" i="1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GB" sz="1800" i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Praveen Kumar Singh Jadon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Rectangle 6"/>
          <p:cNvSpPr/>
          <p:nvPr/>
        </p:nvSpPr>
        <p:spPr>
          <a:xfrm>
            <a:off x="976049" y="4574129"/>
            <a:ext cx="1987069" cy="874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7545"/>
              </a:lnSpc>
            </a:pPr>
            <a:r>
              <a:rPr lang="en-US" b="1" dirty="0"/>
              <a:t>Group </a:t>
            </a:r>
            <a:r>
              <a:rPr lang="en-US" b="1" dirty="0" smtClean="0"/>
              <a:t>10 : 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476852" y="58257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Potential Challenges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1476852" y="178379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55446" y="1825466"/>
            <a:ext cx="14263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2198966" y="1860113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Preparation Time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198965" y="2340531"/>
            <a:ext cx="287012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Participants express concerns about the impact of pasta on McDonald's speed of service, a core brand attribute.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069087" y="178379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5232202" y="1825466"/>
            <a:ext cx="17371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10"/>
          <p:cNvSpPr/>
          <p:nvPr/>
        </p:nvSpPr>
        <p:spPr>
          <a:xfrm>
            <a:off x="5791201" y="1860113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Customer Acceptance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5791201" y="2687717"/>
            <a:ext cx="287012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Some in the group wonder if pasta will resonate with McDonald's core customer base, who may expect a more traditional fast-food menu.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8661321" y="178379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8822294" y="1825466"/>
            <a:ext cx="17799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4"/>
          <p:cNvSpPr/>
          <p:nvPr/>
        </p:nvSpPr>
        <p:spPr>
          <a:xfrm>
            <a:off x="9383435" y="1860113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Competitive Landscape</a:t>
            </a:r>
            <a:endParaRPr lang="en-US" sz="2187" dirty="0"/>
          </a:p>
        </p:txBody>
      </p:sp>
      <p:sp>
        <p:nvSpPr>
          <p:cNvPr id="18" name="Text 15"/>
          <p:cNvSpPr/>
          <p:nvPr/>
        </p:nvSpPr>
        <p:spPr>
          <a:xfrm>
            <a:off x="9383435" y="2687717"/>
            <a:ext cx="3338652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group acknowledges the challenge of differentiating McDonald's pasta offerings from those of established casual dining chains.</a:t>
            </a:r>
            <a:endParaRPr lang="en-US" sz="1750" dirty="0"/>
          </a:p>
        </p:txBody>
      </p:sp>
      <p:sp>
        <p:nvSpPr>
          <p:cNvPr id="19" name="TextBox 18"/>
          <p:cNvSpPr txBox="1"/>
          <p:nvPr/>
        </p:nvSpPr>
        <p:spPr>
          <a:xfrm flipH="1">
            <a:off x="1192696" y="5181124"/>
            <a:ext cx="13158435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u="sng" dirty="0" smtClean="0"/>
              <a:t>However the major challenges are:</a:t>
            </a:r>
          </a:p>
          <a:p>
            <a:endParaRPr lang="en-GB" sz="2000" b="1" u="sng" dirty="0" smtClean="0"/>
          </a:p>
          <a:p>
            <a:pPr marL="457200" indent="-457200">
              <a:buAutoNum type="arabicParenR"/>
            </a:pPr>
            <a:r>
              <a:rPr lang="en-GB" sz="2000" b="1" dirty="0" smtClean="0"/>
              <a:t>Cost-benefit analysis – The resources required to incorporate pasta into McDonald’s kitchen would include dedicated live-counters, space, skilled chefs, veggies, etc. which would significantly increase the production cost. </a:t>
            </a:r>
            <a:r>
              <a:rPr lang="en-GB" b="1" dirty="0"/>
              <a:t>If the benefits greatly outweigh the costs, the decision should go </a:t>
            </a:r>
            <a:r>
              <a:rPr lang="en-GB" b="1" dirty="0" smtClean="0"/>
              <a:t>ahead.</a:t>
            </a:r>
          </a:p>
          <a:p>
            <a:pPr marL="457200" indent="-457200">
              <a:buAutoNum type="arabicParenR"/>
            </a:pPr>
            <a:endParaRPr lang="en-GB" sz="2000" b="1" dirty="0"/>
          </a:p>
          <a:p>
            <a:pPr marL="457200" indent="-457200">
              <a:buAutoNum type="arabicParenR"/>
            </a:pPr>
            <a:r>
              <a:rPr lang="en-GB" sz="2000" b="1" dirty="0" smtClean="0"/>
              <a:t>The addition of Pasta in the menu would diversify the core </a:t>
            </a:r>
            <a:r>
              <a:rPr lang="en-GB" sz="2000" b="1" dirty="0"/>
              <a:t>competency of </a:t>
            </a:r>
            <a:r>
              <a:rPr lang="en-GB" sz="2000" b="1" dirty="0" smtClean="0"/>
              <a:t>McDonalds. The after effects should be critically monitored in order to determine the long-term fate and necessary amendments. </a:t>
            </a:r>
            <a:endParaRPr lang="en-GB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49887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Marketing Strategies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637592"/>
            <a:ext cx="555427" cy="5554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3415189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Social Media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3895606"/>
            <a:ext cx="2388632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Leverage social media platforms to generate buzz and showcase the new pasta options in a visually appealing way.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881" y="2637592"/>
            <a:ext cx="555427" cy="5554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759881" y="3415189"/>
            <a:ext cx="238863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Promotional Offers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4759881" y="4242792"/>
            <a:ext cx="2388632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Consider introductory discounts or meal deals to incentivize customers to try the new pasta dishes.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768" y="2637592"/>
            <a:ext cx="555427" cy="55542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81768" y="3415189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In-Store Displays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7481768" y="3895606"/>
            <a:ext cx="2388632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engaging in-store displays and sampling stations to highlight the quality and freshness of the pasta offerings.</a:t>
            </a:r>
            <a:endParaRPr lang="en-US" sz="17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3656" y="2637592"/>
            <a:ext cx="555427" cy="55542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203656" y="3415189"/>
            <a:ext cx="238875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Celebrity Partnerships</a:t>
            </a:r>
            <a:endParaRPr lang="en-US" sz="2187" dirty="0"/>
          </a:p>
        </p:txBody>
      </p:sp>
      <p:sp>
        <p:nvSpPr>
          <p:cNvPr id="16" name="Text 10"/>
          <p:cNvSpPr/>
          <p:nvPr/>
        </p:nvSpPr>
        <p:spPr>
          <a:xfrm>
            <a:off x="10203656" y="4242792"/>
            <a:ext cx="2388751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collaborations with popular food influencers or celebrities to lend credibility and excitement to the pasta launch.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357807" y="0"/>
            <a:ext cx="14272592" cy="1029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u="sng" dirty="0" smtClean="0">
                <a:latin typeface="Cambria" panose="02040503050406030204" pitchFamily="18" charset="0"/>
                <a:ea typeface="Cambria" panose="02040503050406030204" pitchFamily="18" charset="0"/>
              </a:rPr>
              <a:t>Conclusion:</a:t>
            </a:r>
          </a:p>
          <a:p>
            <a:pPr>
              <a:lnSpc>
                <a:spcPct val="150000"/>
              </a:lnSpc>
            </a:pPr>
            <a:endParaRPr lang="en-GB" u="sng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r>
              <a:rPr lang="en-GB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The participants concluded the discussion with an emphasize on the following:</a:t>
            </a:r>
          </a:p>
          <a:p>
            <a:pPr>
              <a:lnSpc>
                <a:spcPct val="150000"/>
              </a:lnSpc>
            </a:pPr>
            <a:endParaRPr lang="en-GB" sz="1600" u="sng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GB" sz="2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Cost-benefit analysis </a:t>
            </a:r>
            <a:r>
              <a:rPr lang="en-GB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– The resources required to incorporate pasta into McDonald’s kitchen would include dedicated live-counters, space, skilled chefs, veggies, etc. which would significantly increase the production cost and thus the pricing of the food item. </a:t>
            </a:r>
            <a:r>
              <a:rPr lang="en-GB" sz="2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If </a:t>
            </a:r>
            <a:r>
              <a:rPr lang="en-GB" sz="2000" b="1" dirty="0">
                <a:latin typeface="Cambria" panose="02040503050406030204" pitchFamily="18" charset="0"/>
                <a:ea typeface="Cambria" panose="02040503050406030204" pitchFamily="18" charset="0"/>
              </a:rPr>
              <a:t>the benefits greatly outweigh the costs, the decision should go </a:t>
            </a:r>
            <a:r>
              <a:rPr lang="en-GB" sz="2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ahead.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-GB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GB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The addition of Pasta in the menu would </a:t>
            </a:r>
            <a:r>
              <a:rPr lang="en-GB" sz="2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diversify the core </a:t>
            </a:r>
            <a:r>
              <a:rPr lang="en-GB" sz="2400" b="1" dirty="0">
                <a:latin typeface="Cambria" panose="02040503050406030204" pitchFamily="18" charset="0"/>
                <a:ea typeface="Cambria" panose="02040503050406030204" pitchFamily="18" charset="0"/>
              </a:rPr>
              <a:t>competency </a:t>
            </a:r>
            <a:r>
              <a:rPr lang="en-GB" sz="2400" dirty="0">
                <a:latin typeface="Cambria" panose="02040503050406030204" pitchFamily="18" charset="0"/>
                <a:ea typeface="Cambria" panose="02040503050406030204" pitchFamily="18" charset="0"/>
              </a:rPr>
              <a:t>of </a:t>
            </a:r>
            <a:r>
              <a:rPr lang="en-GB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McDonalds. The after effects should be critically monitored in order to determine the long-term fate and necessary amendments. 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-GB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GB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In the initial phase, the customers would look forward to try out the new menu, however, </a:t>
            </a:r>
            <a:r>
              <a:rPr lang="en-GB" sz="2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customer retention in the longer run looks to be challenging</a:t>
            </a:r>
            <a:r>
              <a:rPr lang="en-GB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 and highly depends on customer acceptance.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-GB" sz="20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-GB" sz="20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93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704" y="1988240"/>
            <a:ext cx="9694170" cy="411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30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0214" y="394677"/>
            <a:ext cx="12507861" cy="7817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i="1" dirty="0"/>
              <a:t>Focus Group Discussion (FGD) Guide: McDonald’s Pasta </a:t>
            </a:r>
            <a:r>
              <a:rPr lang="en-GB" sz="2800" b="1" i="1" dirty="0" smtClean="0"/>
              <a:t>Launch:</a:t>
            </a:r>
          </a:p>
          <a:p>
            <a:endParaRPr lang="en-GB" sz="2800" dirty="0" smtClean="0"/>
          </a:p>
          <a:p>
            <a:r>
              <a:rPr lang="en-GB" b="1" dirty="0" smtClean="0"/>
              <a:t>1. Introduction: </a:t>
            </a:r>
            <a:r>
              <a:rPr lang="en-GB" dirty="0" smtClean="0"/>
              <a:t> </a:t>
            </a:r>
          </a:p>
          <a:p>
            <a:pPr marL="285750" indent="-285750">
              <a:buFontTx/>
              <a:buChar char="-"/>
            </a:pPr>
            <a:r>
              <a:rPr lang="en-GB" dirty="0" smtClean="0"/>
              <a:t>Welcome </a:t>
            </a:r>
            <a:r>
              <a:rPr lang="en-GB" dirty="0"/>
              <a:t>participants and explain the purpose of the focus group.   </a:t>
            </a: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dirty="0" smtClean="0"/>
              <a:t>Introduce </a:t>
            </a:r>
            <a:r>
              <a:rPr lang="en-GB" dirty="0"/>
              <a:t>the topic: McDonald’s potential launch of pasta in their dinner </a:t>
            </a:r>
            <a:r>
              <a:rPr lang="en-GB" dirty="0" smtClean="0"/>
              <a:t>menu.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r>
              <a:rPr lang="en-GB" b="1" dirty="0" smtClean="0"/>
              <a:t>2. Icebreaker: </a:t>
            </a:r>
          </a:p>
          <a:p>
            <a:pPr marL="285750" indent="-285750">
              <a:buFontTx/>
              <a:buChar char="-"/>
            </a:pPr>
            <a:r>
              <a:rPr lang="en-GB" dirty="0" smtClean="0"/>
              <a:t>Ask </a:t>
            </a:r>
            <a:r>
              <a:rPr lang="en-GB" dirty="0"/>
              <a:t>participants about their general dining habits at McDonald’s.   </a:t>
            </a: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dirty="0" smtClean="0"/>
              <a:t>Inquire </a:t>
            </a:r>
            <a:r>
              <a:rPr lang="en-GB" dirty="0"/>
              <a:t>if they ever consider pasta as an option when dining </a:t>
            </a:r>
            <a:r>
              <a:rPr lang="en-GB" dirty="0" smtClean="0"/>
              <a:t>out.</a:t>
            </a:r>
          </a:p>
          <a:p>
            <a:endParaRPr lang="en-GB" dirty="0"/>
          </a:p>
          <a:p>
            <a:r>
              <a:rPr lang="en-GB" b="1" dirty="0" smtClean="0"/>
              <a:t>3. Exploration </a:t>
            </a:r>
            <a:r>
              <a:rPr lang="en-GB" b="1" dirty="0"/>
              <a:t>of McDonald’s Brand Perception</a:t>
            </a:r>
            <a:r>
              <a:rPr lang="en-GB" b="1" dirty="0" smtClean="0"/>
              <a:t>:  </a:t>
            </a:r>
          </a:p>
          <a:p>
            <a:pPr marL="285750" indent="-285750">
              <a:buFontTx/>
              <a:buChar char="-"/>
            </a:pPr>
            <a:r>
              <a:rPr lang="en-GB" dirty="0" smtClean="0"/>
              <a:t>Discuss </a:t>
            </a:r>
            <a:r>
              <a:rPr lang="en-GB" dirty="0"/>
              <a:t>participants' perceptions of McDonald’s as a fast-food restaurant.   </a:t>
            </a: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dirty="0" smtClean="0"/>
              <a:t>Ask </a:t>
            </a:r>
            <a:r>
              <a:rPr lang="en-GB" dirty="0"/>
              <a:t>about their expectations regarding the quality and variety of menu </a:t>
            </a:r>
            <a:r>
              <a:rPr lang="en-GB" dirty="0" smtClean="0"/>
              <a:t>items.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r>
              <a:rPr lang="en-GB" b="1" dirty="0" smtClean="0"/>
              <a:t>4. Introduction </a:t>
            </a:r>
            <a:r>
              <a:rPr lang="en-GB" b="1" dirty="0"/>
              <a:t>of the Concept</a:t>
            </a:r>
            <a:r>
              <a:rPr lang="en-GB" b="1" dirty="0" smtClean="0"/>
              <a:t>:</a:t>
            </a:r>
          </a:p>
          <a:p>
            <a:pPr marL="285750" indent="-285750">
              <a:buFontTx/>
              <a:buChar char="-"/>
            </a:pPr>
            <a:r>
              <a:rPr lang="en-GB" dirty="0" smtClean="0"/>
              <a:t>Present </a:t>
            </a:r>
            <a:r>
              <a:rPr lang="en-GB" dirty="0"/>
              <a:t>the idea of McDonald’s introducing pasta in their dinner menu.   </a:t>
            </a: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dirty="0" smtClean="0"/>
              <a:t>Explain </a:t>
            </a:r>
            <a:r>
              <a:rPr lang="en-GB" dirty="0"/>
              <a:t>the potential types of pasta dishes, pricing, and meal </a:t>
            </a:r>
            <a:r>
              <a:rPr lang="en-GB" dirty="0" smtClean="0"/>
              <a:t>options.</a:t>
            </a:r>
          </a:p>
          <a:p>
            <a:endParaRPr lang="en-GB" dirty="0" smtClean="0"/>
          </a:p>
          <a:p>
            <a:r>
              <a:rPr lang="en-GB" b="1" dirty="0" smtClean="0"/>
              <a:t>5. Feedback </a:t>
            </a:r>
            <a:r>
              <a:rPr lang="en-GB" b="1" dirty="0"/>
              <a:t>on Concept</a:t>
            </a:r>
            <a:r>
              <a:rPr lang="en-GB" b="1" dirty="0" smtClean="0"/>
              <a:t>:</a:t>
            </a:r>
          </a:p>
          <a:p>
            <a:pPr marL="285750" indent="-285750">
              <a:buFontTx/>
              <a:buChar char="-"/>
            </a:pPr>
            <a:r>
              <a:rPr lang="en-GB" dirty="0" smtClean="0"/>
              <a:t>Ask </a:t>
            </a:r>
            <a:r>
              <a:rPr lang="en-GB" dirty="0"/>
              <a:t>participants about their initial thoughts and reactions to the idea of pasta at McDonald’s.   </a:t>
            </a: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dirty="0" smtClean="0"/>
              <a:t>Inquire </a:t>
            </a:r>
            <a:r>
              <a:rPr lang="en-GB" dirty="0"/>
              <a:t>if they think pasta fits with McDonald’s brand image and target </a:t>
            </a:r>
            <a:r>
              <a:rPr lang="en-GB" dirty="0" smtClean="0"/>
              <a:t>audience.</a:t>
            </a:r>
          </a:p>
          <a:p>
            <a:endParaRPr lang="en-GB" dirty="0"/>
          </a:p>
          <a:p>
            <a:r>
              <a:rPr lang="en-GB" b="1" dirty="0" smtClean="0"/>
              <a:t>6. Exploration </a:t>
            </a:r>
            <a:r>
              <a:rPr lang="en-GB" b="1" dirty="0"/>
              <a:t>of Preferences</a:t>
            </a:r>
            <a:r>
              <a:rPr lang="en-GB" b="1" dirty="0" smtClean="0"/>
              <a:t>:   </a:t>
            </a:r>
          </a:p>
          <a:p>
            <a:pPr marL="285750" indent="-285750">
              <a:buFontTx/>
              <a:buChar char="-"/>
            </a:pPr>
            <a:r>
              <a:rPr lang="en-GB" dirty="0" smtClean="0"/>
              <a:t>Discuss </a:t>
            </a:r>
            <a:r>
              <a:rPr lang="en-GB" dirty="0"/>
              <a:t>participants' preferences for types of pasta dishes (e.g., spaghetti, penne, fettuccine).   </a:t>
            </a: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dirty="0" smtClean="0"/>
              <a:t>Inquire </a:t>
            </a:r>
            <a:r>
              <a:rPr lang="en-GB" dirty="0"/>
              <a:t>about desired sauce options and additional </a:t>
            </a:r>
            <a:r>
              <a:rPr lang="en-GB" dirty="0" smtClean="0"/>
              <a:t>toppings.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756" b="1728"/>
          <a:stretch/>
        </p:blipFill>
        <p:spPr>
          <a:xfrm>
            <a:off x="9183755" y="772364"/>
            <a:ext cx="5289485" cy="527062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7439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6791" y="737951"/>
            <a:ext cx="9417885" cy="661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i="1" dirty="0" smtClean="0"/>
              <a:t>Focus </a:t>
            </a:r>
            <a:r>
              <a:rPr lang="en-GB" sz="3200" b="1" i="1" dirty="0"/>
              <a:t>Group Discussion (FGD) Guide: McDonald’s Pasta Launch:</a:t>
            </a:r>
          </a:p>
          <a:p>
            <a:endParaRPr lang="en-GB" b="1" dirty="0" smtClean="0"/>
          </a:p>
          <a:p>
            <a:endParaRPr lang="en-GB" b="1" dirty="0" smtClean="0"/>
          </a:p>
          <a:p>
            <a:r>
              <a:rPr lang="en-GB" b="1" dirty="0" smtClean="0"/>
              <a:t>7. Evaluation </a:t>
            </a:r>
            <a:r>
              <a:rPr lang="en-GB" b="1" dirty="0"/>
              <a:t>of Pricing and Value</a:t>
            </a:r>
            <a:r>
              <a:rPr lang="en-GB" b="1" dirty="0" smtClean="0"/>
              <a:t>:</a:t>
            </a:r>
          </a:p>
          <a:p>
            <a:pPr marL="285750" indent="-285750">
              <a:buFontTx/>
              <a:buChar char="-"/>
            </a:pPr>
            <a:r>
              <a:rPr lang="en-GB" dirty="0" smtClean="0"/>
              <a:t>Gather </a:t>
            </a:r>
            <a:r>
              <a:rPr lang="en-GB" dirty="0"/>
              <a:t>opinions on the proposed pricing for pasta dishes at McDonald’s.   </a:t>
            </a: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dirty="0" smtClean="0"/>
              <a:t>Assess </a:t>
            </a:r>
            <a:r>
              <a:rPr lang="en-GB" dirty="0"/>
              <a:t>participants' perception of value compared to other fast-food and casual dining </a:t>
            </a:r>
            <a:r>
              <a:rPr lang="en-GB" dirty="0" smtClean="0"/>
              <a:t>options.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r>
              <a:rPr lang="en-GB" b="1" dirty="0" smtClean="0"/>
              <a:t>8. Discussion </a:t>
            </a:r>
            <a:r>
              <a:rPr lang="en-GB" b="1" dirty="0"/>
              <a:t>on Potential Challenges</a:t>
            </a:r>
            <a:r>
              <a:rPr lang="en-GB" b="1" dirty="0" smtClean="0"/>
              <a:t>:</a:t>
            </a:r>
          </a:p>
          <a:p>
            <a:pPr marL="285750" indent="-285750">
              <a:buFontTx/>
              <a:buChar char="-"/>
            </a:pPr>
            <a:r>
              <a:rPr lang="en-GB" dirty="0" smtClean="0"/>
              <a:t>Explore </a:t>
            </a:r>
            <a:r>
              <a:rPr lang="en-GB" dirty="0"/>
              <a:t>any concerns participants may have regarding the introduction of pasta at McDonald’s.   </a:t>
            </a: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dirty="0" smtClean="0"/>
              <a:t>Discuss </a:t>
            </a:r>
            <a:r>
              <a:rPr lang="en-GB" dirty="0"/>
              <a:t>potential challenges such as competition, preparation time, and customer </a:t>
            </a:r>
            <a:r>
              <a:rPr lang="en-GB" dirty="0" smtClean="0"/>
              <a:t>acceptance.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r>
              <a:rPr lang="en-GB" b="1" dirty="0" smtClean="0"/>
              <a:t>9. Opinions </a:t>
            </a:r>
            <a:r>
              <a:rPr lang="en-GB" b="1" dirty="0"/>
              <a:t>on Marketing and Promotion</a:t>
            </a:r>
            <a:r>
              <a:rPr lang="en-GB" b="1" dirty="0" smtClean="0"/>
              <a:t>:   </a:t>
            </a:r>
          </a:p>
          <a:p>
            <a:pPr marL="285750" indent="-285750">
              <a:buFontTx/>
              <a:buChar char="-"/>
            </a:pPr>
            <a:r>
              <a:rPr lang="en-GB" dirty="0" smtClean="0"/>
              <a:t>Solicit </a:t>
            </a:r>
            <a:r>
              <a:rPr lang="en-GB" dirty="0"/>
              <a:t>ideas from participants on how McDonald’s could effectively market and promote their pasta offerings.   </a:t>
            </a: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dirty="0" smtClean="0"/>
              <a:t>Discuss </a:t>
            </a:r>
            <a:r>
              <a:rPr lang="en-GB" dirty="0"/>
              <a:t>potential advertising channels and messaging </a:t>
            </a:r>
            <a:r>
              <a:rPr lang="en-GB" dirty="0" smtClean="0"/>
              <a:t>strategies.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r>
              <a:rPr lang="en-GB" b="1" dirty="0" smtClean="0"/>
              <a:t>10. Conclusion: </a:t>
            </a:r>
          </a:p>
          <a:p>
            <a:pPr marL="285750" indent="-285750">
              <a:buFontTx/>
              <a:buChar char="-"/>
            </a:pPr>
            <a:r>
              <a:rPr lang="en-GB" dirty="0" smtClean="0"/>
              <a:t>Summarize </a:t>
            </a:r>
            <a:r>
              <a:rPr lang="en-GB" dirty="0"/>
              <a:t>key points discussed during the focus group.    </a:t>
            </a:r>
            <a:endParaRPr lang="en-GB" dirty="0" smtClean="0"/>
          </a:p>
          <a:p>
            <a:pPr marL="285750" indent="-285750">
              <a:buFontTx/>
              <a:buChar char="-"/>
            </a:pPr>
            <a:r>
              <a:rPr lang="en-GB" dirty="0" smtClean="0"/>
              <a:t>Thank </a:t>
            </a:r>
            <a:r>
              <a:rPr lang="en-GB" dirty="0"/>
              <a:t>participants for their valuable input and insights</a:t>
            </a:r>
            <a:r>
              <a:rPr lang="en-GB" dirty="0" smtClean="0"/>
              <a:t>. </a:t>
            </a:r>
          </a:p>
          <a:p>
            <a:pPr marL="285750" indent="-285750">
              <a:buFontTx/>
              <a:buChar char="-"/>
            </a:pPr>
            <a:r>
              <a:rPr lang="en-GB" dirty="0" smtClean="0"/>
              <a:t>Remember </a:t>
            </a:r>
            <a:r>
              <a:rPr lang="en-GB" dirty="0"/>
              <a:t>to facilitate the discussion in a way that allows all participants to share their opinions and ensure that the conversation remains focused on the topic of McDonald’s pasta launch.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296" t="8832" r="4789" b="4144"/>
          <a:stretch/>
        </p:blipFill>
        <p:spPr>
          <a:xfrm>
            <a:off x="10004676" y="1470991"/>
            <a:ext cx="4625725" cy="417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8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7778"/>
          <a:stretch/>
        </p:blipFill>
        <p:spPr>
          <a:xfrm>
            <a:off x="0" y="-1"/>
            <a:ext cx="14630400" cy="824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7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8776" y="78337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8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Current Dining Habits</a:t>
            </a:r>
            <a:endParaRPr lang="en-US" sz="4800" dirty="0"/>
          </a:p>
        </p:txBody>
      </p:sp>
      <p:sp>
        <p:nvSpPr>
          <p:cNvPr id="7" name="Shape 4"/>
          <p:cNvSpPr/>
          <p:nvPr/>
        </p:nvSpPr>
        <p:spPr>
          <a:xfrm>
            <a:off x="1315879" y="229007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494473" y="2331746"/>
            <a:ext cx="14263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3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3200" dirty="0"/>
          </a:p>
        </p:txBody>
      </p:sp>
      <p:sp>
        <p:nvSpPr>
          <p:cNvPr id="9" name="Text 6"/>
          <p:cNvSpPr/>
          <p:nvPr/>
        </p:nvSpPr>
        <p:spPr>
          <a:xfrm>
            <a:off x="2037993" y="2366393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Frequent Visits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2037993" y="2846810"/>
            <a:ext cx="26479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Many participants are regular McDonald's customers, visiting multiple times per week.</a:t>
            </a:r>
            <a:endParaRPr lang="en-US" sz="2000" dirty="0"/>
          </a:p>
        </p:txBody>
      </p:sp>
      <p:sp>
        <p:nvSpPr>
          <p:cNvPr id="11" name="Shape 8"/>
          <p:cNvSpPr/>
          <p:nvPr/>
        </p:nvSpPr>
        <p:spPr>
          <a:xfrm>
            <a:off x="4908114" y="229007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5071229" y="2331746"/>
            <a:ext cx="17371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3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3200" dirty="0"/>
          </a:p>
        </p:txBody>
      </p:sp>
      <p:sp>
        <p:nvSpPr>
          <p:cNvPr id="13" name="Text 10"/>
          <p:cNvSpPr/>
          <p:nvPr/>
        </p:nvSpPr>
        <p:spPr>
          <a:xfrm>
            <a:off x="5630228" y="2366393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Variety Seekers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5630228" y="2846810"/>
            <a:ext cx="26479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While burgers and fries are staples, some participants express interest in more diverse menu options.</a:t>
            </a:r>
            <a:endParaRPr lang="en-US" sz="2000" dirty="0"/>
          </a:p>
        </p:txBody>
      </p:sp>
      <p:sp>
        <p:nvSpPr>
          <p:cNvPr id="15" name="Shape 12"/>
          <p:cNvSpPr/>
          <p:nvPr/>
        </p:nvSpPr>
        <p:spPr>
          <a:xfrm>
            <a:off x="8500348" y="229007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8661321" y="2331746"/>
            <a:ext cx="17799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3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3200" dirty="0"/>
          </a:p>
        </p:txBody>
      </p:sp>
      <p:sp>
        <p:nvSpPr>
          <p:cNvPr id="17" name="Text 14"/>
          <p:cNvSpPr/>
          <p:nvPr/>
        </p:nvSpPr>
        <p:spPr>
          <a:xfrm>
            <a:off x="9222462" y="2366393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Pasta Curiosity</a:t>
            </a:r>
            <a:endParaRPr lang="en-US" sz="2800" dirty="0"/>
          </a:p>
        </p:txBody>
      </p:sp>
      <p:sp>
        <p:nvSpPr>
          <p:cNvPr id="18" name="Text 15"/>
          <p:cNvSpPr/>
          <p:nvPr/>
        </p:nvSpPr>
        <p:spPr>
          <a:xfrm>
            <a:off x="9222462" y="2846810"/>
            <a:ext cx="26479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significant portion of the group indicate they would consider pasta if it were offered at McDonald's.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21670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Brand Perceptions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466505"/>
            <a:ext cx="297680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Fast Food Expectations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4035862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Participants view McDonald's as a classic fast-food restaurant, prioritizing speed, convenience, and affordability.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34665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Menu Limitations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743932" y="4035862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Some express a desire for McDonald's to expand beyond its burger-centric menu and offer more diverse, high-quality options.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449872" y="34665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Brand Evolution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449872" y="4035862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group is generally open to McDonald's exploring new menu items, seeing it as a way to modernize and cater to evolving customer preferences.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072753"/>
            <a:ext cx="639020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Pasta Concept Reactions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211467"/>
            <a:ext cx="5166122" cy="2361605"/>
          </a:xfrm>
          <a:prstGeom prst="roundRect">
            <a:avLst>
              <a:gd name="adj" fmla="val 423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67783" y="244125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Intrigued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67783" y="2921675"/>
            <a:ext cx="470654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Many participants are intrigued by the idea of pasta at McDonald's, as it could provide a familiar yet novel dining experience.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2211467"/>
            <a:ext cx="5166122" cy="2361605"/>
          </a:xfrm>
          <a:prstGeom prst="roundRect">
            <a:avLst>
              <a:gd name="adj" fmla="val 423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656076" y="244125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Skeptical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56076" y="2921675"/>
            <a:ext cx="470654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Some express concerns about the fit between pasta and McDonald's brand, questioning whether it aligns with the restaurant's core identity.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2037993" y="4795242"/>
            <a:ext cx="5166122" cy="2361605"/>
          </a:xfrm>
          <a:prstGeom prst="roundRect">
            <a:avLst>
              <a:gd name="adj" fmla="val 423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2267783" y="502503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Cautiously Optimistic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267783" y="5505450"/>
            <a:ext cx="470654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group is generally open to the pasta concept, but would need to see high-quality execution and competitive pricing to be fully convinced.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426285" y="4795242"/>
            <a:ext cx="5166122" cy="2361605"/>
          </a:xfrm>
          <a:prstGeom prst="roundRect">
            <a:avLst>
              <a:gd name="adj" fmla="val 423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7656076" y="502503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Eager Anticipation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656076" y="5505450"/>
            <a:ext cx="470654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subset of participants are enthusiastic about the prospect, viewing it as an exciting new direction that could diversify McDonald's offerings.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34" y="2306479"/>
            <a:ext cx="3102173" cy="361664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490799" y="92547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Pricing and Value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4801910" y="1953101"/>
            <a:ext cx="44410" cy="5351026"/>
          </a:xfrm>
          <a:prstGeom prst="roundRect">
            <a:avLst>
              <a:gd name="adj" fmla="val 225151"/>
            </a:avLst>
          </a:prstGeom>
          <a:solidFill>
            <a:srgbClr val="C7C7D0"/>
          </a:solidFill>
          <a:ln/>
        </p:spPr>
      </p:sp>
      <p:sp>
        <p:nvSpPr>
          <p:cNvPr id="8" name="Shape 4"/>
          <p:cNvSpPr/>
          <p:nvPr/>
        </p:nvSpPr>
        <p:spPr>
          <a:xfrm>
            <a:off x="5074027" y="2354401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7C7D0"/>
          </a:solidFill>
          <a:ln/>
        </p:spPr>
      </p:sp>
      <p:sp>
        <p:nvSpPr>
          <p:cNvPr id="9" name="Shape 5"/>
          <p:cNvSpPr/>
          <p:nvPr/>
        </p:nvSpPr>
        <p:spPr>
          <a:xfrm>
            <a:off x="4574084" y="212669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4752677" y="2168366"/>
            <a:ext cx="14263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7"/>
          <p:cNvSpPr/>
          <p:nvPr/>
        </p:nvSpPr>
        <p:spPr>
          <a:xfrm>
            <a:off x="6046113" y="217527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Affordability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6046113" y="2655689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Participants expect pasta dishes at McDonald's to be priced competitively, aligning with the brand's value-driven reputation.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5074027" y="421213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7C7D0"/>
          </a:solidFill>
          <a:ln/>
        </p:spPr>
      </p:sp>
      <p:sp>
        <p:nvSpPr>
          <p:cNvPr id="14" name="Shape 10"/>
          <p:cNvSpPr/>
          <p:nvPr/>
        </p:nvSpPr>
        <p:spPr>
          <a:xfrm>
            <a:off x="4574084" y="398442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4737199" y="4026098"/>
            <a:ext cx="17371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6046113" y="403300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Quality Expectations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6046113" y="4513421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While cost is important, the group also desires high-quality pasta preparations that justify the price point.</a:t>
            </a:r>
            <a:endParaRPr lang="en-US" sz="1750" dirty="0"/>
          </a:p>
        </p:txBody>
      </p:sp>
      <p:sp>
        <p:nvSpPr>
          <p:cNvPr id="18" name="Shape 14"/>
          <p:cNvSpPr/>
          <p:nvPr/>
        </p:nvSpPr>
        <p:spPr>
          <a:xfrm>
            <a:off x="5074027" y="606986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7C7D0"/>
          </a:solidFill>
          <a:ln/>
        </p:spPr>
      </p:sp>
      <p:sp>
        <p:nvSpPr>
          <p:cNvPr id="19" name="Shape 15"/>
          <p:cNvSpPr/>
          <p:nvPr/>
        </p:nvSpPr>
        <p:spPr>
          <a:xfrm>
            <a:off x="4574084" y="584215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4735056" y="5883831"/>
            <a:ext cx="17799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24" dirty="0"/>
          </a:p>
        </p:txBody>
      </p:sp>
      <p:sp>
        <p:nvSpPr>
          <p:cNvPr id="21" name="Text 17"/>
          <p:cNvSpPr/>
          <p:nvPr/>
        </p:nvSpPr>
        <p:spPr>
          <a:xfrm>
            <a:off x="6046113" y="589073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Perceived Value</a:t>
            </a:r>
            <a:endParaRPr lang="en-US" sz="2187" dirty="0"/>
          </a:p>
        </p:txBody>
      </p:sp>
      <p:sp>
        <p:nvSpPr>
          <p:cNvPr id="22" name="Text 18"/>
          <p:cNvSpPr/>
          <p:nvPr/>
        </p:nvSpPr>
        <p:spPr>
          <a:xfrm>
            <a:off x="6046113" y="6371153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group believes pasta at McDonald's could offer a unique value proposition compared to other fast-food and casual dining options.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21670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Pasta Preferences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4665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Pasta Shapes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4035862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Participants express interest in a variety of pasta shapes, including spaghetti, penne, and fettuccine.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34665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Sauce Options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743932" y="4035862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group suggests classic options like marinara, alfredo, and pesto, as well as more unique choices like garlic-parmesan or spicy arrabiata.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449872" y="34665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Customization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449872" y="4035862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Participants desire the ability to customize their pasta dishes with add-ons like grilled chicken, meatballs, or fresh vegetables.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</TotalTime>
  <Words>1184</Words>
  <Application>Microsoft Office PowerPoint</Application>
  <PresentationFormat>Custom</PresentationFormat>
  <Paragraphs>143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Cambria</vt:lpstr>
      <vt:lpstr>Raleway</vt:lpstr>
      <vt:lpstr>Roboto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Dell</cp:lastModifiedBy>
  <cp:revision>19</cp:revision>
  <dcterms:created xsi:type="dcterms:W3CDTF">2024-05-07T02:42:30Z</dcterms:created>
  <dcterms:modified xsi:type="dcterms:W3CDTF">2024-05-08T19:01:28Z</dcterms:modified>
</cp:coreProperties>
</file>